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76" r:id="rId2"/>
    <p:sldId id="277" r:id="rId3"/>
    <p:sldId id="278" r:id="rId4"/>
    <p:sldId id="279" r:id="rId5"/>
    <p:sldId id="275" r:id="rId6"/>
    <p:sldId id="280" r:id="rId7"/>
    <p:sldId id="295" r:id="rId8"/>
    <p:sldId id="296" r:id="rId9"/>
    <p:sldId id="297" r:id="rId10"/>
    <p:sldId id="298" r:id="rId11"/>
    <p:sldId id="299" r:id="rId12"/>
    <p:sldId id="301" r:id="rId13"/>
    <p:sldId id="300" r:id="rId14"/>
    <p:sldId id="302" r:id="rId15"/>
  </p:sldIdLst>
  <p:sldSz cx="9144000" cy="5143500" type="screen16x9"/>
  <p:notesSz cx="6858000" cy="9144000"/>
  <p:embeddedFontLst>
    <p:embeddedFont>
      <p:font typeface="Lexend Deca" panose="020B0604020202020204" charset="-78"/>
      <p:regular r:id="rId17"/>
    </p:embeddedFont>
    <p:embeddedFont>
      <p:font typeface="Muli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6"/>
    <p:restoredTop sz="94663"/>
  </p:normalViewPr>
  <p:slideViewPr>
    <p:cSldViewPr snapToGrid="0">
      <p:cViewPr varScale="1">
        <p:scale>
          <a:sx n="128" d="100"/>
          <a:sy n="128" d="100"/>
        </p:scale>
        <p:origin x="135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F120EA7-78FC-AB4A-501B-96D1410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15F75344-B199-FCFD-093A-247CCDA18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CA1CB3C6-98FE-AE29-B118-77BB677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55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92B61BA-D92A-0868-9C5E-DFD735C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DBAF44CC-6DEC-FAAE-9C38-B445F9B5F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10F2283-2780-EE85-9B43-2ECE9BEF9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A1A0AD7-3FDF-139F-207A-11DE6190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52673-3B70-F6A6-227A-9F2D58FA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B8C7C80-CBA8-9BE8-AC68-8C3AFBC1E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35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77EDA85-5EDB-CA43-4572-C0192C7B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3A26BF0E-46C2-92A6-B7A9-1381FDAA2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D4B95020-6E86-AC4A-0CF8-5A9ABEBF2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55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937C5EC-8A67-24F3-D86B-DA958613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E188FBEC-9B35-198C-B453-321980D82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BAA6E502-93BC-11D9-434E-E1130C1B8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F2ABEA-4BE3-88B6-1234-762640F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601BD-FADB-B97C-4DDB-2A7883AF1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840AE591-C4C0-A013-5135-95CC1EFF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6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3481CDF2-56CB-30D3-1483-73E87C01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74F3E25C-E030-1816-6F75-AE891C71C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FBD9F60D-8B80-72F8-0877-FCA8F1C5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BCE5CF3-11AC-D033-3556-15FCB3CB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C3AFA824-B1B5-9FC2-9C1C-3B18C434F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333F8AE7-02BC-9B9C-B245-ECB01BFE9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5566" y="584151"/>
            <a:ext cx="5262862" cy="29617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</a:t>
            </a:r>
            <a:r>
              <a:rPr lang="it-IT" sz="1600" b="1" dirty="0" err="1"/>
              <a:t>communication</a:t>
            </a:r>
            <a:r>
              <a:rPr lang="it-IT" sz="1600" b="1" dirty="0"/>
              <a:t> </a:t>
            </a:r>
            <a:r>
              <a:rPr lang="it-IT" sz="1600" b="1" dirty="0" err="1"/>
              <a:t>between</a:t>
            </a:r>
            <a:r>
              <a:rPr lang="it-IT" sz="1600" b="1" dirty="0"/>
              <a:t> the devices </a:t>
            </a:r>
            <a:r>
              <a:rPr lang="it-IT" sz="1600" b="1" dirty="0" err="1"/>
              <a:t>occurs</a:t>
            </a:r>
            <a:r>
              <a:rPr lang="it-IT" sz="1600" b="1" dirty="0"/>
              <a:t> via MQTT and the use of a Database.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In </a:t>
            </a:r>
            <a:r>
              <a:rPr lang="it-IT" sz="1600" b="1" dirty="0" err="1"/>
              <a:t>particular</a:t>
            </a:r>
            <a:r>
              <a:rPr lang="it-IT" sz="1600" b="1" dirty="0"/>
              <a:t>, the </a:t>
            </a:r>
            <a:r>
              <a:rPr lang="it-IT" sz="1600" b="1" dirty="0" err="1"/>
              <a:t>implementation</a:t>
            </a:r>
            <a:r>
              <a:rPr lang="it-IT" sz="1600" b="1" dirty="0"/>
              <a:t> of a cloud </a:t>
            </a:r>
            <a:r>
              <a:rPr lang="it-IT" sz="1600" b="1" dirty="0" err="1"/>
              <a:t>solution</a:t>
            </a:r>
            <a:r>
              <a:rPr lang="it-IT" sz="1600" b="1" dirty="0"/>
              <a:t> and the mobile </a:t>
            </a:r>
            <a:r>
              <a:rPr lang="it-IT" sz="1600" b="1" dirty="0" err="1"/>
              <a:t>application</a:t>
            </a:r>
            <a:r>
              <a:rPr lang="it-IT" sz="1600" b="1" dirty="0"/>
              <a:t> </a:t>
            </a:r>
            <a:r>
              <a:rPr lang="it-IT" sz="1600" b="1" dirty="0" err="1"/>
              <a:t>aim</a:t>
            </a:r>
            <a:r>
              <a:rPr lang="it-IT" sz="1600" b="1" dirty="0"/>
              <a:t> to </a:t>
            </a:r>
            <a:r>
              <a:rPr lang="it-IT" sz="1600" b="1" dirty="0" err="1"/>
              <a:t>improve</a:t>
            </a:r>
            <a:r>
              <a:rPr lang="it-IT" sz="1600" b="1" dirty="0"/>
              <a:t> the </a:t>
            </a:r>
            <a:r>
              <a:rPr lang="it-IT" sz="1600" b="1" dirty="0" err="1"/>
              <a:t>safety</a:t>
            </a:r>
            <a:r>
              <a:rPr lang="it-IT" sz="1600" b="1" dirty="0"/>
              <a:t> and the </a:t>
            </a:r>
            <a:r>
              <a:rPr lang="it-IT" sz="1600" b="1" dirty="0" err="1"/>
              <a:t>accessibility</a:t>
            </a:r>
            <a:r>
              <a:rPr lang="it-IT" sz="1600" b="1" dirty="0"/>
              <a:t> of </a:t>
            </a:r>
            <a:r>
              <a:rPr lang="it-IT" sz="1600" b="1" dirty="0" err="1"/>
              <a:t>deaf</a:t>
            </a:r>
            <a:r>
              <a:rPr lang="it-IT" sz="1600" b="1" dirty="0"/>
              <a:t> people.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D4B6C-8AE5-20DC-E709-55202145CCB4}"/>
              </a:ext>
            </a:extLst>
          </p:cNvPr>
          <p:cNvSpPr txBox="1"/>
          <p:nvPr/>
        </p:nvSpPr>
        <p:spPr>
          <a:xfrm>
            <a:off x="585566" y="454710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Cloud and communications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E5E9F-D0A6-18F4-CF14-C8DE22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6" y="3076797"/>
            <a:ext cx="5961721" cy="18698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 descr="Immagine che contiene logo, schermata, design, cerchio&#10;&#10;Descrizione generata automaticamente">
            <a:extLst>
              <a:ext uri="{FF2B5EF4-FFF2-40B4-BE49-F238E27FC236}">
                <a16:creationId xmlns:a16="http://schemas.microsoft.com/office/drawing/2014/main" id="{742F15E9-4C15-98CE-0AEC-DE53D43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471" y="3826783"/>
            <a:ext cx="708194" cy="70819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3437EA9-CC29-B399-D14D-8CE2D08F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39" y="3908930"/>
            <a:ext cx="497532" cy="533436"/>
          </a:xfrm>
          <a:prstGeom prst="rect">
            <a:avLst/>
          </a:prstGeom>
        </p:spPr>
      </p:pic>
      <p:pic>
        <p:nvPicPr>
          <p:cNvPr id="19" name="Immagine 18" descr="Immagine che contiene cerchio, bianco, bianco e nero, design&#10;&#10;Descrizione generata automaticamente">
            <a:extLst>
              <a:ext uri="{FF2B5EF4-FFF2-40B4-BE49-F238E27FC236}">
                <a16:creationId xmlns:a16="http://schemas.microsoft.com/office/drawing/2014/main" id="{317243E9-8AE4-A997-4925-EEB332F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0" y="3964671"/>
            <a:ext cx="425885" cy="425885"/>
          </a:xfrm>
          <a:prstGeom prst="rect">
            <a:avLst/>
          </a:prstGeom>
        </p:spPr>
      </p:pic>
      <p:pic>
        <p:nvPicPr>
          <p:cNvPr id="23" name="Immagine 22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52416A40-EDF2-DF8F-A09E-E81677F6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3433481"/>
            <a:ext cx="432417" cy="432417"/>
          </a:xfrm>
          <a:prstGeom prst="rect">
            <a:avLst/>
          </a:prstGeom>
        </p:spPr>
      </p:pic>
      <p:pic>
        <p:nvPicPr>
          <p:cNvPr id="24" name="Immagine 23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230A1DE9-3C04-B8A6-DDED-FD2AEA25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47" y="3957808"/>
            <a:ext cx="432417" cy="432417"/>
          </a:xfrm>
          <a:prstGeom prst="rect">
            <a:avLst/>
          </a:prstGeom>
        </p:spPr>
      </p:pic>
      <p:pic>
        <p:nvPicPr>
          <p:cNvPr id="25" name="Immagine 24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B1B862BF-02B7-7E44-D758-93FD8B29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4458354"/>
            <a:ext cx="432417" cy="432417"/>
          </a:xfrm>
          <a:prstGeom prst="rect">
            <a:avLst/>
          </a:prstGeom>
        </p:spPr>
      </p:pic>
      <p:pic>
        <p:nvPicPr>
          <p:cNvPr id="27" name="Immagine 26" descr="Immagine che contiene simbolo, schermata, Rettangolo, Elementi grafici&#10;&#10;Descrizione generata automaticamente">
            <a:extLst>
              <a:ext uri="{FF2B5EF4-FFF2-40B4-BE49-F238E27FC236}">
                <a16:creationId xmlns:a16="http://schemas.microsoft.com/office/drawing/2014/main" id="{F5DEA4B2-BBF6-5B2B-8C16-AA7C9FE1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723" y="3922929"/>
            <a:ext cx="502176" cy="502176"/>
          </a:xfrm>
          <a:prstGeom prst="rect">
            <a:avLst/>
          </a:prstGeom>
        </p:spPr>
      </p:pic>
      <p:pic>
        <p:nvPicPr>
          <p:cNvPr id="30" name="Immagine 29" descr="Immagine che contiene cerchio, Elementi grafici, Policromia, design&#10;&#10;Descrizione generata automaticamente">
            <a:extLst>
              <a:ext uri="{FF2B5EF4-FFF2-40B4-BE49-F238E27FC236}">
                <a16:creationId xmlns:a16="http://schemas.microsoft.com/office/drawing/2014/main" id="{5697B8EA-21A5-2CDE-82B4-5116E85B4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46" y="4258401"/>
            <a:ext cx="199953" cy="199953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5F66DD-41DC-2B87-B409-89C3EA0B9B0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88515" y="4175648"/>
            <a:ext cx="732524" cy="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60F95A7-C43C-6782-FBE4-5758ED6ED2C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2067665" y="4177614"/>
            <a:ext cx="594965" cy="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799CDD4-E226-8D23-AEC6-1399E0DC489D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4318571" y="4174017"/>
            <a:ext cx="770776" cy="1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A7EFF1A-B5DB-9CEA-DD88-4296A7BC942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4318571" y="4175648"/>
            <a:ext cx="772083" cy="498915"/>
          </a:xfrm>
          <a:prstGeom prst="bentConnector3">
            <a:avLst>
              <a:gd name="adj1" fmla="val 282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3CEC746-6449-5A9D-A1E9-4C572D175CDF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4318571" y="3649690"/>
            <a:ext cx="772083" cy="525958"/>
          </a:xfrm>
          <a:prstGeom prst="bentConnector3">
            <a:avLst>
              <a:gd name="adj1" fmla="val 282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ttore 2 319">
            <a:extLst>
              <a:ext uri="{FF2B5EF4-FFF2-40B4-BE49-F238E27FC236}">
                <a16:creationId xmlns:a16="http://schemas.microsoft.com/office/drawing/2014/main" id="{A26BD85E-77A5-068F-F208-CB0BC8581DF3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521764" y="4174017"/>
            <a:ext cx="5219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ttore a gomito 324">
            <a:extLst>
              <a:ext uri="{FF2B5EF4-FFF2-40B4-BE49-F238E27FC236}">
                <a16:creationId xmlns:a16="http://schemas.microsoft.com/office/drawing/2014/main" id="{9E64E8F8-CA7C-ACC0-3ADE-D22D32C0E14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523071" y="3649690"/>
            <a:ext cx="520652" cy="52432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ttore a gomito 329">
            <a:extLst>
              <a:ext uri="{FF2B5EF4-FFF2-40B4-BE49-F238E27FC236}">
                <a16:creationId xmlns:a16="http://schemas.microsoft.com/office/drawing/2014/main" id="{3DCD6435-3C67-ADCC-F59A-1CD18E9D39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523071" y="4174017"/>
            <a:ext cx="520652" cy="5005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B224676A-0C07-29A1-D6EE-61906D64C346}"/>
              </a:ext>
            </a:extLst>
          </p:cNvPr>
          <p:cNvSpPr txBox="1"/>
          <p:nvPr/>
        </p:nvSpPr>
        <p:spPr>
          <a:xfrm>
            <a:off x="1455324" y="3754493"/>
            <a:ext cx="5164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Web App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0074EC39-54FE-03C7-2C6C-8B80EE53CE58}"/>
              </a:ext>
            </a:extLst>
          </p:cNvPr>
          <p:cNvSpPr txBox="1"/>
          <p:nvPr/>
        </p:nvSpPr>
        <p:spPr>
          <a:xfrm>
            <a:off x="2607710" y="3765867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 err="1"/>
              <a:t>CouchDB</a:t>
            </a:r>
            <a:endParaRPr lang="it-IT" sz="600" b="1" dirty="0"/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126B1681-F59B-B113-DA38-5389D8B9B167}"/>
              </a:ext>
            </a:extLst>
          </p:cNvPr>
          <p:cNvSpPr txBox="1"/>
          <p:nvPr/>
        </p:nvSpPr>
        <p:spPr>
          <a:xfrm>
            <a:off x="3742125" y="3763659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MQTT Broker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88F53E91-B33E-B532-7EA4-303427EA0549}"/>
              </a:ext>
            </a:extLst>
          </p:cNvPr>
          <p:cNvSpPr txBox="1"/>
          <p:nvPr/>
        </p:nvSpPr>
        <p:spPr>
          <a:xfrm>
            <a:off x="5014668" y="3323812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F2AD37CE-4646-0DF5-EBF6-F13D1BF790C7}"/>
              </a:ext>
            </a:extLst>
          </p:cNvPr>
          <p:cNvSpPr txBox="1"/>
          <p:nvPr/>
        </p:nvSpPr>
        <p:spPr>
          <a:xfrm>
            <a:off x="5007059" y="3847183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2CBEB159-3AAF-BA39-F623-6D0703BB7EF3}"/>
              </a:ext>
            </a:extLst>
          </p:cNvPr>
          <p:cNvSpPr txBox="1"/>
          <p:nvPr/>
        </p:nvSpPr>
        <p:spPr>
          <a:xfrm>
            <a:off x="5014668" y="4346771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40" name="CasellaDiTesto 339">
            <a:extLst>
              <a:ext uri="{FF2B5EF4-FFF2-40B4-BE49-F238E27FC236}">
                <a16:creationId xmlns:a16="http://schemas.microsoft.com/office/drawing/2014/main" id="{ABBA8EDD-6EDB-29DE-1B67-12713DE4752D}"/>
              </a:ext>
            </a:extLst>
          </p:cNvPr>
          <p:cNvSpPr txBox="1"/>
          <p:nvPr/>
        </p:nvSpPr>
        <p:spPr>
          <a:xfrm>
            <a:off x="5938453" y="3754493"/>
            <a:ext cx="721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Google </a:t>
            </a:r>
            <a:r>
              <a:rPr lang="it-IT" sz="600" b="1" dirty="0" err="1"/>
              <a:t>Sheets</a:t>
            </a:r>
            <a:endParaRPr lang="it-IT" sz="600" b="1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00BFBB6-0DF1-F901-4E8C-AFABE9C9BA8F}"/>
              </a:ext>
            </a:extLst>
          </p:cNvPr>
          <p:cNvCxnSpPr>
            <a:cxnSpLocks/>
          </p:cNvCxnSpPr>
          <p:nvPr/>
        </p:nvCxnSpPr>
        <p:spPr>
          <a:xfrm flipV="1">
            <a:off x="4069805" y="3479478"/>
            <a:ext cx="0" cy="27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BE70E72-2A10-3C3F-76E0-999539D74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716" y="3148873"/>
            <a:ext cx="637416" cy="424944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F340339C-2C90-43C9-98B4-224485C5A0D2}"/>
              </a:ext>
            </a:extLst>
          </p:cNvPr>
          <p:cNvCxnSpPr>
            <a:endCxn id="23" idx="1"/>
          </p:cNvCxnSpPr>
          <p:nvPr/>
        </p:nvCxnSpPr>
        <p:spPr>
          <a:xfrm>
            <a:off x="4397132" y="3361345"/>
            <a:ext cx="693522" cy="288345"/>
          </a:xfrm>
          <a:prstGeom prst="curvedConnector3">
            <a:avLst>
              <a:gd name="adj1" fmla="val 430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FF5730E5-8520-439E-4913-07450EFC5A21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336903" y="3421573"/>
            <a:ext cx="812672" cy="692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0D8D55A-C16D-6B86-BF5E-7DDFF095079C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087282" y="3671191"/>
            <a:ext cx="1313220" cy="693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2BF59F20-41A7-D588-318A-3DAAC107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27B5023-1AA8-2D6C-9C98-20285F3E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Credential</a:t>
            </a:r>
            <a:r>
              <a:rPr lang="it-IT" sz="2000" b="1" dirty="0"/>
              <a:t> management:</a:t>
            </a:r>
          </a:p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App </a:t>
            </a:r>
            <a:r>
              <a:rPr lang="it-IT" sz="1600" b="1" dirty="0" err="1"/>
              <a:t>enables</a:t>
            </a:r>
            <a:r>
              <a:rPr lang="it-IT" sz="1600" b="1" dirty="0"/>
              <a:t> security and a </a:t>
            </a:r>
            <a:r>
              <a:rPr lang="it-IT" sz="1600" b="1" dirty="0" err="1"/>
              <a:t>controlled</a:t>
            </a:r>
            <a:r>
              <a:rPr lang="it-IT" sz="1600" b="1" dirty="0"/>
              <a:t> access, </a:t>
            </a:r>
            <a:r>
              <a:rPr lang="it-IT" sz="1600" b="1" dirty="0" err="1"/>
              <a:t>ensured</a:t>
            </a:r>
            <a:r>
              <a:rPr lang="it-IT" sz="1600" b="1" dirty="0"/>
              <a:t> by </a:t>
            </a:r>
            <a:r>
              <a:rPr lang="it-IT" sz="1600" b="1" dirty="0" err="1"/>
              <a:t>credential</a:t>
            </a:r>
            <a:r>
              <a:rPr lang="it-IT" sz="1600" b="1" dirty="0"/>
              <a:t> management, </a:t>
            </a:r>
            <a:r>
              <a:rPr lang="it-IT" sz="1600" b="1" dirty="0" err="1"/>
              <a:t>through</a:t>
            </a:r>
            <a:r>
              <a:rPr lang="it-IT" sz="1600" b="1" dirty="0"/>
              <a:t> the use of Google </a:t>
            </a:r>
            <a:r>
              <a:rPr lang="it-IT" sz="1600" b="1" dirty="0" err="1"/>
              <a:t>Sheets</a:t>
            </a:r>
            <a:r>
              <a:rPr lang="it-IT" sz="1600" b="1" dirty="0"/>
              <a:t>.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EBD7E76-8ED9-6419-C477-7D75E8C20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B3DBBD88-1867-E6C5-D906-3ED10ABA49CC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AE6515E5-21A0-33FB-2C75-BE7D12CBD6D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4F987577-CD90-5364-0623-EBC6820AFC4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9F17C05-59E4-604C-4252-C463D738A43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7C7BC2BE-D3D9-0929-E700-1F4A0417E0F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logo, grafica&#10;&#10;Descrizione generata automaticamente">
            <a:extLst>
              <a:ext uri="{FF2B5EF4-FFF2-40B4-BE49-F238E27FC236}">
                <a16:creationId xmlns:a16="http://schemas.microsoft.com/office/drawing/2014/main" id="{C2A097FA-DA7D-B6F6-29CB-FD80EBA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14" y="674158"/>
            <a:ext cx="2083517" cy="3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D6FF43E-7254-9801-8081-BDC62FC9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C2CBFE3-2674-BE34-CAAB-63C520472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0" name="Google Shape;333;p32">
            <a:extLst>
              <a:ext uri="{FF2B5EF4-FFF2-40B4-BE49-F238E27FC236}">
                <a16:creationId xmlns:a16="http://schemas.microsoft.com/office/drawing/2014/main" id="{E21D52A3-9FB0-B934-EEA8-C5639FA349A6}"/>
              </a:ext>
            </a:extLst>
          </p:cNvPr>
          <p:cNvGrpSpPr/>
          <p:nvPr/>
        </p:nvGrpSpPr>
        <p:grpSpPr>
          <a:xfrm>
            <a:off x="1585142" y="251487"/>
            <a:ext cx="2187095" cy="4695164"/>
            <a:chOff x="2547150" y="238125"/>
            <a:chExt cx="2525675" cy="5238750"/>
          </a:xfrm>
        </p:grpSpPr>
        <p:sp>
          <p:nvSpPr>
            <p:cNvPr id="11" name="Google Shape;334;p32">
              <a:extLst>
                <a:ext uri="{FF2B5EF4-FFF2-40B4-BE49-F238E27FC236}">
                  <a16:creationId xmlns:a16="http://schemas.microsoft.com/office/drawing/2014/main" id="{CDD7468F-221A-E872-8BD2-2F7DEDC7DC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5;p32">
              <a:extLst>
                <a:ext uri="{FF2B5EF4-FFF2-40B4-BE49-F238E27FC236}">
                  <a16:creationId xmlns:a16="http://schemas.microsoft.com/office/drawing/2014/main" id="{FB6E3FB5-AB99-2267-FE2E-C61BE0FD39E3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6;p32">
              <a:extLst>
                <a:ext uri="{FF2B5EF4-FFF2-40B4-BE49-F238E27FC236}">
                  <a16:creationId xmlns:a16="http://schemas.microsoft.com/office/drawing/2014/main" id="{FFED2225-C9AD-A945-A1A4-40685D42503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;p32">
              <a:extLst>
                <a:ext uri="{FF2B5EF4-FFF2-40B4-BE49-F238E27FC236}">
                  <a16:creationId xmlns:a16="http://schemas.microsoft.com/office/drawing/2014/main" id="{3E5625AC-3B50-0299-BE27-97C6076364C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magine 1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33B338C9-FE5B-64A0-B5BF-5453666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0" y="654184"/>
            <a:ext cx="2079981" cy="3859522"/>
          </a:xfrm>
          <a:prstGeom prst="rect">
            <a:avLst/>
          </a:prstGeom>
        </p:spPr>
      </p:pic>
      <p:pic>
        <p:nvPicPr>
          <p:cNvPr id="18" name="Immagine 1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08410F8-CE4A-5DFD-EFCA-3708AEE0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9" y="654184"/>
            <a:ext cx="2101473" cy="3918857"/>
          </a:xfrm>
          <a:prstGeom prst="rect">
            <a:avLst/>
          </a:prstGeom>
        </p:spPr>
      </p:pic>
      <p:grpSp>
        <p:nvGrpSpPr>
          <p:cNvPr id="21" name="Google Shape;333;p32">
            <a:extLst>
              <a:ext uri="{FF2B5EF4-FFF2-40B4-BE49-F238E27FC236}">
                <a16:creationId xmlns:a16="http://schemas.microsoft.com/office/drawing/2014/main" id="{FA9AE6FA-E111-4C69-B7DE-EB8A414807AC}"/>
              </a:ext>
            </a:extLst>
          </p:cNvPr>
          <p:cNvGrpSpPr/>
          <p:nvPr/>
        </p:nvGrpSpPr>
        <p:grpSpPr>
          <a:xfrm>
            <a:off x="5318411" y="251487"/>
            <a:ext cx="2187095" cy="4695164"/>
            <a:chOff x="2547150" y="238125"/>
            <a:chExt cx="2525675" cy="5238750"/>
          </a:xfrm>
        </p:grpSpPr>
        <p:sp>
          <p:nvSpPr>
            <p:cNvPr id="22" name="Google Shape;334;p32">
              <a:extLst>
                <a:ext uri="{FF2B5EF4-FFF2-40B4-BE49-F238E27FC236}">
                  <a16:creationId xmlns:a16="http://schemas.microsoft.com/office/drawing/2014/main" id="{1B988C60-53A5-D70D-CE75-E2F67531D3A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2">
              <a:extLst>
                <a:ext uri="{FF2B5EF4-FFF2-40B4-BE49-F238E27FC236}">
                  <a16:creationId xmlns:a16="http://schemas.microsoft.com/office/drawing/2014/main" id="{FFFAE8F3-3E83-B748-5B19-2832EF89DB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2">
              <a:extLst>
                <a:ext uri="{FF2B5EF4-FFF2-40B4-BE49-F238E27FC236}">
                  <a16:creationId xmlns:a16="http://schemas.microsoft.com/office/drawing/2014/main" id="{43CC796A-17BA-079A-F270-954E2A5BC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2">
              <a:extLst>
                <a:ext uri="{FF2B5EF4-FFF2-40B4-BE49-F238E27FC236}">
                  <a16:creationId xmlns:a16="http://schemas.microsoft.com/office/drawing/2014/main" id="{65C99A49-E135-A497-DCA1-0E570E95410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04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7F9D8FC7-34B8-E80D-0BEB-E4CD09B4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EFF5648-F320-E900-A305-1085FA74D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401450"/>
            <a:ext cx="4999155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/>
              <a:t>The </a:t>
            </a:r>
            <a:r>
              <a:rPr lang="it-IT" sz="1600" b="1" dirty="0" err="1"/>
              <a:t>entire</a:t>
            </a:r>
            <a:r>
              <a:rPr lang="it-IT" sz="1600" b="1" dirty="0"/>
              <a:t> Mobile Application </a:t>
            </a:r>
            <a:r>
              <a:rPr lang="it-IT" sz="1600" b="1" dirty="0" err="1"/>
              <a:t>was</a:t>
            </a:r>
            <a:r>
              <a:rPr lang="it-IT" sz="1600" b="1" dirty="0"/>
              <a:t> </a:t>
            </a:r>
            <a:r>
              <a:rPr lang="it-IT" sz="1600" b="1" dirty="0" err="1"/>
              <a:t>developed</a:t>
            </a:r>
            <a:r>
              <a:rPr lang="it-IT" sz="1600" b="1" dirty="0"/>
              <a:t> </a:t>
            </a:r>
            <a:r>
              <a:rPr lang="it-IT" sz="1600" b="1" dirty="0" err="1"/>
              <a:t>using</a:t>
            </a:r>
            <a:r>
              <a:rPr lang="it-IT" sz="1600" b="1" dirty="0"/>
              <a:t> MIT App Inventor: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8AC71747-5599-A807-9EB5-AE834AEBC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6AC0E57-008D-134A-2517-7811965F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5" y="1172676"/>
            <a:ext cx="6115812" cy="37739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75ECFF-A68F-AE26-3C96-478732E32EBD}"/>
              </a:ext>
            </a:extLst>
          </p:cNvPr>
          <p:cNvSpPr txBox="1"/>
          <p:nvPr/>
        </p:nvSpPr>
        <p:spPr>
          <a:xfrm>
            <a:off x="509638" y="1425973"/>
            <a:ext cx="163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Muli" panose="020B0604020202020204" charset="0"/>
              </a:rPr>
              <a:t>Login Screen:</a:t>
            </a:r>
          </a:p>
        </p:txBody>
      </p:sp>
    </p:spTree>
    <p:extLst>
      <p:ext uri="{BB962C8B-B14F-4D97-AF65-F5344CB8AC3E}">
        <p14:creationId xmlns:p14="http://schemas.microsoft.com/office/powerpoint/2010/main" val="27911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33F444D6-8297-DA28-0092-465451D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BA5EA4E6-F8B0-D005-1EE5-28DFC860B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 err="1"/>
              <a:t>Main</a:t>
            </a:r>
            <a:r>
              <a:rPr lang="it-IT" sz="1600" b="1" dirty="0"/>
              <a:t> Screen (1):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878758F-29E2-A545-DFDD-D225E02DE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4E91B15A-13D0-3A95-50D5-86DAE26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512" y="251770"/>
            <a:ext cx="5576530" cy="46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4F3B9E25-B6D2-AD9E-16E2-6B4F24F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05C2FB0F-B515-E90A-B347-CE10FD109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 err="1"/>
              <a:t>Main</a:t>
            </a:r>
            <a:r>
              <a:rPr lang="it-IT" sz="1600" b="1" dirty="0"/>
              <a:t> Screen (2):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21C9E0EE-6D61-7506-97E5-6028A41B88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66A0B5-D6B7-8361-B44F-64DF6F85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28" y="401450"/>
            <a:ext cx="5915330" cy="4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6" y="1266986"/>
            <a:ext cx="5324708" cy="2824567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805768"/>
            <a:ext cx="3148337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Web Application </a:t>
            </a:r>
            <a:r>
              <a:rPr lang="it-IT" sz="1600" b="1" dirty="0" err="1"/>
              <a:t>provides</a:t>
            </a:r>
            <a:r>
              <a:rPr lang="it-IT" sz="1600" b="1" dirty="0"/>
              <a:t> users with a general </a:t>
            </a:r>
            <a:r>
              <a:rPr lang="it-IT" sz="1600" b="1" dirty="0" err="1"/>
              <a:t>view</a:t>
            </a:r>
            <a:r>
              <a:rPr lang="it-IT" sz="1600" b="1" dirty="0"/>
              <a:t> of </a:t>
            </a:r>
            <a:r>
              <a:rPr lang="it-IT" sz="1600" b="1" dirty="0" err="1"/>
              <a:t>potentially</a:t>
            </a:r>
            <a:r>
              <a:rPr lang="it-IT" sz="1600" b="1" dirty="0"/>
              <a:t> </a:t>
            </a:r>
            <a:r>
              <a:rPr lang="it-IT" sz="1600" b="1" dirty="0" err="1"/>
              <a:t>hazardous</a:t>
            </a:r>
            <a:r>
              <a:rPr lang="it-IT" sz="1600" b="1" dirty="0"/>
              <a:t> </a:t>
            </a:r>
            <a:r>
              <a:rPr lang="it-IT" sz="1600" b="1" dirty="0" err="1"/>
              <a:t>areas</a:t>
            </a:r>
            <a:r>
              <a:rPr lang="it-IT" sz="16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 err="1"/>
              <a:t>Through</a:t>
            </a:r>
            <a:r>
              <a:rPr lang="it-IT" sz="1600" b="1" dirty="0"/>
              <a:t> the use of </a:t>
            </a:r>
            <a:r>
              <a:rPr lang="it-IT" sz="1600" b="1" dirty="0" err="1"/>
              <a:t>coordinates</a:t>
            </a:r>
            <a:r>
              <a:rPr lang="it-IT" sz="1600" b="1" dirty="0"/>
              <a:t> </a:t>
            </a:r>
            <a:r>
              <a:rPr lang="it-IT" sz="1600" b="1" dirty="0" err="1"/>
              <a:t>stored</a:t>
            </a:r>
            <a:r>
              <a:rPr lang="it-IT" sz="1600" b="1" dirty="0"/>
              <a:t> in the database, the app </a:t>
            </a:r>
            <a:r>
              <a:rPr lang="it-IT" sz="1600" b="1" dirty="0" err="1"/>
              <a:t>visualize</a:t>
            </a:r>
            <a:r>
              <a:rPr lang="it-IT" sz="1600" b="1" dirty="0"/>
              <a:t> </a:t>
            </a:r>
            <a:r>
              <a:rPr lang="it-IT" sz="1600" b="1" dirty="0" err="1"/>
              <a:t>dangerous</a:t>
            </a:r>
            <a:r>
              <a:rPr lang="it-IT" sz="1600" b="1" dirty="0"/>
              <a:t> zones on an interactive </a:t>
            </a:r>
            <a:r>
              <a:rPr lang="it-IT" sz="1600" b="1" dirty="0" err="1"/>
              <a:t>map</a:t>
            </a:r>
            <a:r>
              <a:rPr lang="it-IT" sz="1600" b="1" dirty="0"/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2F1167-E15C-D884-EF93-5DB06865C383}"/>
              </a:ext>
            </a:extLst>
          </p:cNvPr>
          <p:cNvSpPr txBox="1"/>
          <p:nvPr/>
        </p:nvSpPr>
        <p:spPr>
          <a:xfrm>
            <a:off x="580550" y="489812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2.1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</a:t>
            </a:r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Web Application</a:t>
            </a:r>
            <a:endParaRPr lang="it-IT" dirty="0"/>
          </a:p>
        </p:txBody>
      </p:sp>
      <p:pic>
        <p:nvPicPr>
          <p:cNvPr id="4" name="Immagine 3" descr="Immagine che contiene mappa, testo, schermata, atlante&#10;&#10;Descrizione generata automaticamente">
            <a:extLst>
              <a:ext uri="{FF2B5EF4-FFF2-40B4-BE49-F238E27FC236}">
                <a16:creationId xmlns:a16="http://schemas.microsoft.com/office/drawing/2014/main" id="{7994F1A4-B54C-D8F3-097F-49C7CA9B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32" y="1414634"/>
            <a:ext cx="4140164" cy="2386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54063" y="393649"/>
            <a:ext cx="5904855" cy="8578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app takes data from the database </a:t>
            </a:r>
            <a:r>
              <a:rPr lang="it-IT" sz="1600" b="1" dirty="0" err="1"/>
              <a:t>periodically</a:t>
            </a:r>
            <a:r>
              <a:rPr lang="it-IT" sz="1600" b="1" dirty="0"/>
              <a:t>, </a:t>
            </a:r>
            <a:r>
              <a:rPr lang="it-IT" sz="1600" b="1" dirty="0" err="1"/>
              <a:t>ensuring</a:t>
            </a:r>
            <a:r>
              <a:rPr lang="it-IT" sz="1600" b="1" dirty="0"/>
              <a:t> </a:t>
            </a:r>
            <a:r>
              <a:rPr lang="it-IT" sz="1600" b="1" dirty="0" err="1"/>
              <a:t>that</a:t>
            </a:r>
            <a:r>
              <a:rPr lang="it-IT" sz="1600" b="1" dirty="0"/>
              <a:t> the </a:t>
            </a:r>
            <a:r>
              <a:rPr lang="it-IT" sz="1600" b="1" dirty="0" err="1"/>
              <a:t>dangerous</a:t>
            </a:r>
            <a:r>
              <a:rPr lang="it-IT" sz="1600" b="1" dirty="0"/>
              <a:t> zones are </a:t>
            </a:r>
            <a:r>
              <a:rPr lang="it-IT" sz="1600" b="1" dirty="0" err="1"/>
              <a:t>always</a:t>
            </a:r>
            <a:r>
              <a:rPr lang="it-IT" sz="1600" b="1" dirty="0"/>
              <a:t> </a:t>
            </a:r>
            <a:r>
              <a:rPr lang="it-IT" sz="1600" b="1" dirty="0" err="1"/>
              <a:t>kept</a:t>
            </a:r>
            <a:r>
              <a:rPr lang="it-IT" sz="1600" b="1" dirty="0"/>
              <a:t> to date.</a:t>
            </a:r>
            <a:endParaRPr sz="1600" b="1" dirty="0"/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68F4D7B-1557-D4C1-1DDB-533BC61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3" y="1561854"/>
            <a:ext cx="5455674" cy="251769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2EF00D-7BEA-6129-84EE-640DA12D7579}"/>
              </a:ext>
            </a:extLst>
          </p:cNvPr>
          <p:cNvSpPr/>
          <p:nvPr/>
        </p:nvSpPr>
        <p:spPr>
          <a:xfrm>
            <a:off x="1282805" y="1930660"/>
            <a:ext cx="4595247" cy="113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934877-4E99-8FD4-2AF0-186F48A8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4153845"/>
            <a:ext cx="3060785" cy="7928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989E4-B156-A025-399C-7FE85B4E3C1C}"/>
              </a:ext>
            </a:extLst>
          </p:cNvPr>
          <p:cNvSpPr txBox="1"/>
          <p:nvPr/>
        </p:nvSpPr>
        <p:spPr>
          <a:xfrm>
            <a:off x="554063" y="1186152"/>
            <a:ext cx="117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app.py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B1156BE-9C3B-8010-5966-0AD0005E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530912"/>
            <a:ext cx="5938125" cy="44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5C5683-F118-F495-B952-AB9BD96CC223}"/>
              </a:ext>
            </a:extLst>
          </p:cNvPr>
          <p:cNvSpPr txBox="1"/>
          <p:nvPr/>
        </p:nvSpPr>
        <p:spPr>
          <a:xfrm>
            <a:off x="555665" y="192358"/>
            <a:ext cx="304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map.html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0550" y="1200597"/>
            <a:ext cx="4237778" cy="28276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 err="1"/>
              <a:t>Objective</a:t>
            </a:r>
            <a:r>
              <a:rPr lang="it-IT" sz="1600" b="1" dirty="0"/>
              <a:t>: </a:t>
            </a:r>
            <a:r>
              <a:rPr lang="it-IT" sz="1600" b="1" dirty="0" err="1"/>
              <a:t>Constantly</a:t>
            </a:r>
            <a:r>
              <a:rPr lang="it-IT" sz="1600" b="1" dirty="0"/>
              <a:t> monitor the </a:t>
            </a:r>
            <a:r>
              <a:rPr lang="it-IT" sz="1600" b="1" dirty="0" err="1"/>
              <a:t>user’s</a:t>
            </a:r>
            <a:r>
              <a:rPr lang="it-IT" sz="1600" b="1" dirty="0"/>
              <a:t> location and </a:t>
            </a:r>
            <a:r>
              <a:rPr lang="it-IT" sz="1600" b="1" dirty="0" err="1"/>
              <a:t>notify</a:t>
            </a:r>
            <a:r>
              <a:rPr lang="it-IT" sz="1600" b="1" dirty="0"/>
              <a:t> </a:t>
            </a:r>
            <a:r>
              <a:rPr lang="it-IT" sz="1600" b="1" dirty="0" err="1"/>
              <a:t>if</a:t>
            </a:r>
            <a:r>
              <a:rPr lang="it-IT" sz="1600" b="1" dirty="0"/>
              <a:t> </a:t>
            </a:r>
            <a:r>
              <a:rPr lang="it-IT" sz="1600" b="1" dirty="0" err="1"/>
              <a:t>entering</a:t>
            </a:r>
            <a:r>
              <a:rPr lang="it-IT" sz="1600" b="1" dirty="0"/>
              <a:t> a </a:t>
            </a:r>
            <a:r>
              <a:rPr lang="it-IT" sz="1600" b="1" dirty="0" err="1"/>
              <a:t>dangerous</a:t>
            </a:r>
            <a:r>
              <a:rPr lang="it-IT" sz="1600" b="1" dirty="0"/>
              <a:t> zone.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</a:t>
            </a:r>
            <a:r>
              <a:rPr lang="it-IT" sz="1600" b="1" dirty="0" err="1"/>
              <a:t>Communication</a:t>
            </a:r>
            <a:r>
              <a:rPr lang="it-IT" sz="1600" b="1" dirty="0"/>
              <a:t> </a:t>
            </a:r>
            <a:r>
              <a:rPr lang="it-IT" sz="1600" b="1" dirty="0" err="1"/>
              <a:t>occurs</a:t>
            </a:r>
            <a:r>
              <a:rPr lang="it-IT" sz="1600" b="1" dirty="0"/>
              <a:t> via MQTT, </a:t>
            </a:r>
            <a:r>
              <a:rPr lang="it-IT" sz="1600" b="1" dirty="0" err="1"/>
              <a:t>where</a:t>
            </a:r>
            <a:r>
              <a:rPr lang="it-IT" sz="1600" b="1" dirty="0"/>
              <a:t> </a:t>
            </a:r>
            <a:r>
              <a:rPr lang="it-IT" sz="1600" b="1" dirty="0" err="1"/>
              <a:t>both</a:t>
            </a:r>
            <a:r>
              <a:rPr lang="it-IT" sz="1600" b="1" dirty="0"/>
              <a:t> the Broker and the devices work </a:t>
            </a:r>
            <a:r>
              <a:rPr lang="it-IT" sz="1600" b="1" dirty="0" err="1"/>
              <a:t>as</a:t>
            </a:r>
            <a:r>
              <a:rPr lang="it-IT" sz="1600" b="1" dirty="0"/>
              <a:t> </a:t>
            </a:r>
            <a:r>
              <a:rPr lang="it-IT" sz="1600" b="1" dirty="0" err="1"/>
              <a:t>both</a:t>
            </a:r>
            <a:r>
              <a:rPr lang="it-IT" sz="1600" b="1" dirty="0"/>
              <a:t> publishers and </a:t>
            </a:r>
            <a:r>
              <a:rPr lang="it-IT" sz="1600" b="1" dirty="0" err="1"/>
              <a:t>subscribers</a:t>
            </a:r>
            <a:r>
              <a:rPr lang="it-IT" sz="16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 err="1"/>
              <a:t>Also</a:t>
            </a:r>
            <a:r>
              <a:rPr lang="it-IT" sz="1600" b="1" dirty="0"/>
              <a:t>, </a:t>
            </a:r>
            <a:r>
              <a:rPr lang="it-IT" sz="1600" b="1" dirty="0" err="1"/>
              <a:t>it</a:t>
            </a:r>
            <a:r>
              <a:rPr lang="it-IT" sz="1600" b="1" dirty="0"/>
              <a:t> </a:t>
            </a:r>
            <a:r>
              <a:rPr lang="it-IT" sz="1600" b="1" dirty="0" err="1"/>
              <a:t>manages</a:t>
            </a:r>
            <a:r>
              <a:rPr lang="it-IT" sz="1600" b="1" dirty="0"/>
              <a:t> user </a:t>
            </a:r>
            <a:r>
              <a:rPr lang="it-IT" sz="1600" b="1" dirty="0" err="1"/>
              <a:t>credentials</a:t>
            </a:r>
            <a:r>
              <a:rPr lang="it-IT" sz="1600" b="1" dirty="0"/>
              <a:t> </a:t>
            </a:r>
            <a:r>
              <a:rPr lang="it-IT" sz="1600" b="1" dirty="0" err="1"/>
              <a:t>through</a:t>
            </a:r>
            <a:r>
              <a:rPr lang="it-IT" sz="1600" b="1" dirty="0"/>
              <a:t> the use of Google </a:t>
            </a:r>
            <a:r>
              <a:rPr lang="it-IT" sz="1600" b="1" dirty="0" err="1"/>
              <a:t>Sheets</a:t>
            </a:r>
            <a:r>
              <a:rPr lang="it-IT" sz="1600" b="1" dirty="0"/>
              <a:t>.</a:t>
            </a:r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691673" y="242596"/>
            <a:ext cx="2209489" cy="4743683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A6B3E9-EDB4-39FC-7C6B-98311F1C4AB7}"/>
              </a:ext>
            </a:extLst>
          </p:cNvPr>
          <p:cNvSpPr txBox="1"/>
          <p:nvPr/>
        </p:nvSpPr>
        <p:spPr>
          <a:xfrm>
            <a:off x="580550" y="485281"/>
            <a:ext cx="45512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2.2 Mobile Application</a:t>
            </a:r>
          </a:p>
        </p:txBody>
      </p:sp>
      <p:pic>
        <p:nvPicPr>
          <p:cNvPr id="11" name="Immagine 10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796917D2-99EC-18D3-223D-C17F0690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83" y="659439"/>
            <a:ext cx="2101960" cy="38925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000" b="1" dirty="0"/>
              <a:t>MQTT Communication: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endParaRPr sz="16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600" b="1" dirty="0"/>
              <a:t>The devices periodically send their current location to the MQTT Broker.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600" b="1" dirty="0"/>
              <a:t>The MQTT Broker checks the received coordinates and sends a danger message if the user is in a hazardous zone.</a:t>
            </a: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C38F0909-1561-C6BA-30C3-24030182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08" y="668429"/>
            <a:ext cx="2073977" cy="38330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C78FC86-D8B5-784A-74FB-C4DF636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FABACF4-9891-618D-D7ED-42FC507D7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4999155" cy="9421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/>
              <a:t>The MQTT Broker </a:t>
            </a:r>
            <a:r>
              <a:rPr lang="it-IT" sz="1600" b="1" dirty="0" err="1"/>
              <a:t>also</a:t>
            </a:r>
            <a:r>
              <a:rPr lang="it-IT" sz="1600" b="1" dirty="0"/>
              <a:t> </a:t>
            </a:r>
            <a:r>
              <a:rPr lang="it-IT" sz="1600" b="1" dirty="0" err="1"/>
              <a:t>sends</a:t>
            </a:r>
            <a:r>
              <a:rPr lang="it-IT" sz="1600" b="1" dirty="0"/>
              <a:t> a web </a:t>
            </a:r>
            <a:r>
              <a:rPr lang="it-IT" sz="1600" b="1" dirty="0" err="1"/>
              <a:t>request</a:t>
            </a:r>
            <a:r>
              <a:rPr lang="it-IT" sz="1600" b="1" dirty="0"/>
              <a:t> to IFTTT, </a:t>
            </a:r>
            <a:r>
              <a:rPr lang="it-IT" sz="1600" b="1" dirty="0" err="1"/>
              <a:t>which</a:t>
            </a:r>
            <a:r>
              <a:rPr lang="it-IT" sz="1600" b="1" dirty="0"/>
              <a:t> </a:t>
            </a:r>
            <a:r>
              <a:rPr lang="it-IT" sz="1600" b="1" dirty="0" err="1"/>
              <a:t>manages</a:t>
            </a:r>
            <a:r>
              <a:rPr lang="it-IT" sz="1600" b="1" dirty="0"/>
              <a:t> the </a:t>
            </a:r>
            <a:r>
              <a:rPr lang="it-IT" sz="1600" b="1" dirty="0" err="1"/>
              <a:t>notification</a:t>
            </a:r>
            <a:r>
              <a:rPr lang="it-IT" sz="1600" b="1" dirty="0"/>
              <a:t> system for the devices.</a:t>
            </a: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FA00187E-FA99-4650-3CE9-8C71B8BFBC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509DBD8-EE81-4C56-3ED3-6A121730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" y="1393407"/>
            <a:ext cx="6607079" cy="3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AF2026C-0585-AB5F-5DA4-37443B4A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37F4C2A-890D-7595-D4A2-6BCC0C38B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4999155" cy="9421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/>
              <a:t>The MQTT Broker </a:t>
            </a:r>
            <a:r>
              <a:rPr lang="it-IT" sz="1600" b="1" dirty="0" err="1"/>
              <a:t>also</a:t>
            </a:r>
            <a:r>
              <a:rPr lang="it-IT" sz="1600" b="1" dirty="0"/>
              <a:t> </a:t>
            </a:r>
            <a:r>
              <a:rPr lang="it-IT" sz="1600" b="1" dirty="0" err="1"/>
              <a:t>sends</a:t>
            </a:r>
            <a:r>
              <a:rPr lang="it-IT" sz="1600" b="1" dirty="0"/>
              <a:t> a web </a:t>
            </a:r>
            <a:r>
              <a:rPr lang="it-IT" sz="1600" b="1" dirty="0" err="1"/>
              <a:t>request</a:t>
            </a:r>
            <a:r>
              <a:rPr lang="it-IT" sz="1600" b="1" dirty="0"/>
              <a:t> to IFTTT, </a:t>
            </a:r>
            <a:r>
              <a:rPr lang="it-IT" sz="1600" b="1" dirty="0" err="1"/>
              <a:t>which</a:t>
            </a:r>
            <a:r>
              <a:rPr lang="it-IT" sz="1600" b="1" dirty="0"/>
              <a:t> </a:t>
            </a:r>
            <a:r>
              <a:rPr lang="it-IT" sz="1600" b="1" dirty="0" err="1"/>
              <a:t>manages</a:t>
            </a:r>
            <a:r>
              <a:rPr lang="it-IT" sz="1600" b="1" dirty="0"/>
              <a:t> the </a:t>
            </a:r>
            <a:r>
              <a:rPr lang="it-IT" sz="1600" b="1" dirty="0" err="1"/>
              <a:t>notification</a:t>
            </a:r>
            <a:r>
              <a:rPr lang="it-IT" sz="1600" b="1" dirty="0"/>
              <a:t> system for the devices.</a:t>
            </a: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98487773-8203-35AD-55C4-B05D3115B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7643143B-4E9F-351F-058D-4748555BFD81}"/>
              </a:ext>
            </a:extLst>
          </p:cNvPr>
          <p:cNvGrpSpPr/>
          <p:nvPr/>
        </p:nvGrpSpPr>
        <p:grpSpPr>
          <a:xfrm>
            <a:off x="5837231" y="219767"/>
            <a:ext cx="1996751" cy="4778940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F9D5132-9CAA-C5D4-333A-D1325779773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999484DC-85BC-9930-1B34-CB1ED91B4E8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1C59A02-606C-505F-BFF6-BFC299D589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852428CF-C5B0-13C6-9187-ADE3842A13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 descr="Immagine che contiene testo, schermata, multimediale, design&#10;&#10;Descrizione generata automaticamente">
            <a:extLst>
              <a:ext uri="{FF2B5EF4-FFF2-40B4-BE49-F238E27FC236}">
                <a16:creationId xmlns:a16="http://schemas.microsoft.com/office/drawing/2014/main" id="{E392409A-E750-75D2-35FE-5D389C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2" y="654838"/>
            <a:ext cx="1899011" cy="3908799"/>
          </a:xfrm>
          <a:prstGeom prst="rect">
            <a:avLst/>
          </a:prstGeom>
        </p:spPr>
      </p:pic>
      <p:pic>
        <p:nvPicPr>
          <p:cNvPr id="14" name="Immagine 1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CB4D256-B9AA-1FF4-8415-9E97ED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1" y="1847462"/>
            <a:ext cx="3773127" cy="2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414439E-85D2-62BC-EE6D-68E233B9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844078D2-FE0E-4E5A-939D-1731CA8FB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7" y="398443"/>
            <a:ext cx="6809294" cy="7100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 err="1"/>
              <a:t>Another</a:t>
            </a:r>
            <a:r>
              <a:rPr lang="it-IT" sz="1600" b="1" dirty="0"/>
              <a:t> feature </a:t>
            </a:r>
            <a:r>
              <a:rPr lang="it-IT" sz="1600" b="1" dirty="0" err="1"/>
              <a:t>is</a:t>
            </a:r>
            <a:r>
              <a:rPr lang="it-IT" sz="1600" b="1" dirty="0"/>
              <a:t> the </a:t>
            </a:r>
            <a:r>
              <a:rPr lang="it-IT" sz="1600" b="1" dirty="0" err="1"/>
              <a:t>possibility</a:t>
            </a:r>
            <a:r>
              <a:rPr lang="it-IT" sz="1600" b="1" dirty="0"/>
              <a:t> to </a:t>
            </a:r>
            <a:r>
              <a:rPr lang="it-IT" sz="1600" b="1" dirty="0" err="1"/>
              <a:t>send</a:t>
            </a:r>
            <a:r>
              <a:rPr lang="it-IT" sz="1600" b="1" dirty="0"/>
              <a:t> a new </a:t>
            </a:r>
            <a:r>
              <a:rPr lang="it-IT" sz="1600" b="1" dirty="0" err="1"/>
              <a:t>dangerous</a:t>
            </a:r>
            <a:r>
              <a:rPr lang="it-IT" sz="1600" b="1" dirty="0"/>
              <a:t> location to the MQTT Broker, to be </a:t>
            </a:r>
            <a:r>
              <a:rPr lang="it-IT" sz="1600" b="1" dirty="0" err="1"/>
              <a:t>added</a:t>
            </a:r>
            <a:r>
              <a:rPr lang="it-IT" sz="1600" b="1" dirty="0"/>
              <a:t> to the </a:t>
            </a:r>
            <a:r>
              <a:rPr lang="it-IT" sz="1600" b="1" dirty="0" err="1"/>
              <a:t>CouchDB</a:t>
            </a:r>
            <a:r>
              <a:rPr lang="it-IT" sz="1600" b="1" dirty="0"/>
              <a:t> database.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D8A5EB2-B439-2F6B-972D-0DFA65F79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026E17F-9971-C229-045B-1C24B812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6" y="1384662"/>
            <a:ext cx="5323297" cy="31948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5CB7024-C66C-20EE-F613-44514953A3EB}"/>
              </a:ext>
            </a:extLst>
          </p:cNvPr>
          <p:cNvSpPr/>
          <p:nvPr/>
        </p:nvSpPr>
        <p:spPr>
          <a:xfrm>
            <a:off x="2392369" y="1899713"/>
            <a:ext cx="2276669" cy="10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9D8583-6B97-4607-3890-0999847BE299}"/>
              </a:ext>
            </a:extLst>
          </p:cNvPr>
          <p:cNvSpPr/>
          <p:nvPr/>
        </p:nvSpPr>
        <p:spPr>
          <a:xfrm>
            <a:off x="1634723" y="2063931"/>
            <a:ext cx="686733" cy="85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86350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333</Words>
  <Application>Microsoft Office PowerPoint</Application>
  <PresentationFormat>Presentazione su schermo (16:9)</PresentationFormat>
  <Paragraphs>48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Lexend Deca</vt:lpstr>
      <vt:lpstr>Arial</vt:lpstr>
      <vt:lpstr>Muli</vt:lpstr>
      <vt:lpstr>Calibri</vt:lpstr>
      <vt:lpstr>Aliena template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Gloves  IoT and 3D Intelligent System Project  Andrea Grandi Daniele Vellani Luca Montagnani</dc:title>
  <cp:lastModifiedBy>LUCA MONTAGNANI</cp:lastModifiedBy>
  <cp:revision>51</cp:revision>
  <dcterms:modified xsi:type="dcterms:W3CDTF">2024-04-02T09:49:11Z</dcterms:modified>
</cp:coreProperties>
</file>